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0" r:id="rId3"/>
    <p:sldId id="384" r:id="rId4"/>
    <p:sldId id="385" r:id="rId5"/>
    <p:sldId id="386" r:id="rId6"/>
    <p:sldId id="387" r:id="rId7"/>
    <p:sldId id="388" r:id="rId8"/>
    <p:sldId id="339" r:id="rId9"/>
    <p:sldId id="389" r:id="rId10"/>
    <p:sldId id="318" r:id="rId11"/>
    <p:sldId id="363" r:id="rId12"/>
    <p:sldId id="367" r:id="rId13"/>
    <p:sldId id="366" r:id="rId14"/>
    <p:sldId id="379" r:id="rId15"/>
    <p:sldId id="390" r:id="rId16"/>
    <p:sldId id="391" r:id="rId17"/>
    <p:sldId id="392" r:id="rId18"/>
    <p:sldId id="364" r:id="rId19"/>
    <p:sldId id="368" r:id="rId20"/>
    <p:sldId id="369" r:id="rId21"/>
    <p:sldId id="380" r:id="rId22"/>
    <p:sldId id="381" r:id="rId23"/>
    <p:sldId id="370" r:id="rId24"/>
    <p:sldId id="382" r:id="rId25"/>
    <p:sldId id="383" r:id="rId26"/>
    <p:sldId id="393" r:id="rId27"/>
  </p:sldIdLst>
  <p:sldSz cx="9144000" cy="6858000" type="screen4x3"/>
  <p:notesSz cx="10234613" cy="710406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40" userDrawn="1">
          <p15:clr>
            <a:srgbClr val="A4A3A4"/>
          </p15:clr>
        </p15:guide>
        <p15:guide id="2" pos="3226" userDrawn="1">
          <p15:clr>
            <a:srgbClr val="A4A3A4"/>
          </p15:clr>
        </p15:guide>
        <p15:guide id="3" orient="horz" pos="2238" userDrawn="1">
          <p15:clr>
            <a:srgbClr val="A4A3A4"/>
          </p15:clr>
        </p15:guide>
        <p15:guide id="4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이고울" initials="이" lastIdx="8" clrIdx="0">
    <p:extLst>
      <p:ext uri="{19B8F6BF-5375-455C-9EA6-DF929625EA0E}">
        <p15:presenceInfo xmlns:p15="http://schemas.microsoft.com/office/powerpoint/2012/main" userId="이고울" providerId="None"/>
      </p:ext>
    </p:extLst>
  </p:cmAuthor>
  <p:cmAuthor id="2" name="wku" initials="w" lastIdx="1" clrIdx="1">
    <p:extLst>
      <p:ext uri="{19B8F6BF-5375-455C-9EA6-DF929625EA0E}">
        <p15:presenceInfo xmlns:p15="http://schemas.microsoft.com/office/powerpoint/2012/main" userId="wku" providerId="None"/>
      </p:ext>
    </p:extLst>
  </p:cmAuthor>
  <p:cmAuthor id="3" name="학사지원과" initials="학" lastIdx="2" clrIdx="2">
    <p:extLst>
      <p:ext uri="{19B8F6BF-5375-455C-9EA6-DF929625EA0E}">
        <p15:presenceInfo xmlns:p15="http://schemas.microsoft.com/office/powerpoint/2012/main" userId="학사지원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90" autoAdjust="0"/>
  </p:normalViewPr>
  <p:slideViewPr>
    <p:cSldViewPr>
      <p:cViewPr varScale="1">
        <p:scale>
          <a:sx n="96" d="100"/>
          <a:sy n="96" d="100"/>
        </p:scale>
        <p:origin x="5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96"/>
      </p:cViewPr>
      <p:guideLst>
        <p:guide orient="horz" pos="2240"/>
        <p:guide pos="3226"/>
        <p:guide orient="horz" pos="2238"/>
        <p:guide pos="3224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21-11-18T16:41:05.572" idx="1">
    <p:pos x="10" y="10"/>
    <p:text>수강신청확인서 : 수강신청조회 → 수강신청내역</p:text>
    <p:extLst>
      <p:ext uri="{C676402C-5697-4E1C-873F-D02D1690AC5C}">
        <p15:threadingInfo xmlns:p15="http://schemas.microsoft.com/office/powerpoint/2012/main" timeZoneBias="-540"/>
      </p:ext>
    </p:extLst>
  </p:cm>
  <p:cm authorId="3" dt="2021-11-18T16:41:41.783" idx="2">
    <p:pos x="237" y="237"/>
    <p:text>졸업진단서비스 : 성적관리 → 이수과목확인리스트</p:text>
    <p:extLst>
      <p:ext uri="{C676402C-5697-4E1C-873F-D02D1690AC5C}">
        <p15:threadingInfo xmlns:p15="http://schemas.microsoft.com/office/powerpoint/2012/main" timeZoneBias="-5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797250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r">
              <a:defRPr sz="1300"/>
            </a:lvl1pPr>
          </a:lstStyle>
          <a:p>
            <a:fld id="{B56C5DB2-52F5-466D-904B-FF76C92F9C8C}" type="datetimeFigureOut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6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797250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r">
              <a:defRPr sz="1300"/>
            </a:lvl1pPr>
          </a:lstStyle>
          <a:p>
            <a:fld id="{E73B83CE-C095-42EA-A149-F178D8E9FA3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894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7250" y="0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/>
          <a:lstStyle>
            <a:lvl1pPr algn="r">
              <a:defRPr sz="1300"/>
            </a:lvl1pPr>
          </a:lstStyle>
          <a:p>
            <a:fld id="{60310D28-A69C-4C03-AEB5-B720572C8D7E}" type="datetimeFigureOut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31813"/>
            <a:ext cx="3551237" cy="2663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0" rIns="95463" bIns="4773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462" y="3374433"/>
            <a:ext cx="8187690" cy="3196828"/>
          </a:xfrm>
          <a:prstGeom prst="rect">
            <a:avLst/>
          </a:prstGeom>
        </p:spPr>
        <p:txBody>
          <a:bodyPr vert="horz" lIns="95463" tIns="47730" rIns="95463" bIns="4773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6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7250" y="6747627"/>
            <a:ext cx="4435000" cy="355203"/>
          </a:xfrm>
          <a:prstGeom prst="rect">
            <a:avLst/>
          </a:prstGeom>
        </p:spPr>
        <p:txBody>
          <a:bodyPr vert="horz" lIns="95463" tIns="47730" rIns="95463" bIns="47730" rtlCol="0" anchor="b"/>
          <a:lstStyle>
            <a:lvl1pPr algn="r">
              <a:defRPr sz="1300"/>
            </a:lvl1pPr>
          </a:lstStyle>
          <a:p>
            <a:fld id="{19F67602-711E-4EF8-B493-FC5FA79A76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170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861B-3E1D-4250-A48C-9779A46F35D9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21737" y="5648960"/>
            <a:ext cx="314447" cy="396240"/>
          </a:xfrm>
          <a:ln>
            <a:noFill/>
          </a:ln>
        </p:spPr>
        <p:txBody>
          <a:bodyPr/>
          <a:lstStyle>
            <a:lvl1pPr>
              <a:defRPr sz="1800"/>
            </a:lvl1pPr>
          </a:lstStyle>
          <a:p>
            <a:fld id="{02140B09-F881-476D-9141-4E4CCE272C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F655E-FB91-457E-A9CC-E07FA4F26A73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BEE5B-9ACD-4353-A369-497577A317DC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</p:spPr>
        <p:txBody>
          <a:bodyPr/>
          <a:lstStyle>
            <a:lvl1pPr>
              <a:defRPr sz="3400" b="1">
                <a:effectLst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30"/>
            <a:ext cx="7620000" cy="5132070"/>
          </a:xfrm>
        </p:spPr>
        <p:txBody>
          <a:bodyPr/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B0A85-A517-46A5-AA3F-DB8DEAC18375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7316-B860-44C9-B222-34CF328287BD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9DC14-9597-4674-AA8C-EAC17ADDB2A0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BBECC-CC94-485D-A046-07EA40D1E52A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F8967-C619-4A62-9552-49647749E847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BE91-08DC-4A4F-A269-9286CC5FF52D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7A902-834A-4D5A-8ED2-0EAD71699DE5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329DD-7A1B-4A39-8851-D8146C30AA26}" type="datetime1">
              <a:rPr lang="ko-KR" altLang="en-US" smtClean="0"/>
              <a:t>2024-11-05</a:t>
            </a:fld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30"/>
            <a:ext cx="7620000" cy="51320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801100" y="0"/>
            <a:ext cx="3429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801100" y="5486400"/>
            <a:ext cx="3429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7368" y="5648960"/>
            <a:ext cx="274320" cy="396240"/>
          </a:xfrm>
          <a:prstGeom prst="bracketPair">
            <a:avLst>
              <a:gd name="adj" fmla="val 17949"/>
            </a:avLst>
          </a:prstGeom>
          <a:ln w="19050">
            <a:noFill/>
          </a:ln>
        </p:spPr>
        <p:txBody>
          <a:bodyPr vert="horz" lIns="0" tIns="0" rIns="0" bIns="0" rtlCol="0" anchor="ctr"/>
          <a:lstStyle>
            <a:lvl1pPr algn="ctr">
              <a:defRPr sz="1600" b="1">
                <a:solidFill>
                  <a:srgbClr val="FFFFFF"/>
                </a:solidFill>
              </a:defRPr>
            </a:lvl1pPr>
          </a:lstStyle>
          <a:p>
            <a:fld id="{02140B09-F881-476D-9141-4E4CCE272C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00339" y="4140201"/>
            <a:ext cx="2367281" cy="182878"/>
          </a:xfrm>
          <a:prstGeom prst="rect">
            <a:avLst/>
          </a:prstGeom>
        </p:spPr>
        <p:txBody>
          <a:bodyPr vert="eaVert" lIns="91440" tIns="45720" rIns="91440" bIns="45720" rtlCol="0" anchor="ctr"/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764780" y="1737361"/>
            <a:ext cx="2438399" cy="182878"/>
          </a:xfrm>
          <a:prstGeom prst="rect">
            <a:avLst/>
          </a:prstGeom>
        </p:spPr>
        <p:txBody>
          <a:bodyPr vert="eaVert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C6255FD-4659-4344-96F3-91302E261D04}" type="datetime1">
              <a:rPr lang="ko-KR" altLang="en-US" smtClean="0"/>
              <a:t>2024-11-05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defTabSz="914400" rtl="0" eaLnBrk="1" latinLnBrk="1" hangingPunct="1">
        <a:spcBef>
          <a:spcPct val="0"/>
        </a:spcBef>
        <a:buNone/>
        <a:defRPr sz="3400" b="1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1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1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1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1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1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ko-KR" altLang="en-US" sz="6000" dirty="0" err="1"/>
              <a:t>조기취업자</a:t>
            </a:r>
            <a:r>
              <a:rPr lang="ko-KR" altLang="en-US" sz="6000" dirty="0"/>
              <a:t> </a:t>
            </a:r>
            <a:r>
              <a:rPr lang="ko-KR" altLang="en-US" sz="6000" dirty="0" err="1"/>
              <a:t>출석인정</a:t>
            </a:r>
            <a:r>
              <a:rPr lang="ko-KR" altLang="en-US" sz="6000" dirty="0"/>
              <a:t> 프로그램 매뉴얼</a:t>
            </a:r>
            <a:r>
              <a:rPr lang="en-US" altLang="ko-KR" sz="6000" dirty="0"/>
              <a:t>(</a:t>
            </a:r>
            <a:r>
              <a:rPr lang="ko-KR" altLang="en-US" sz="6000" dirty="0"/>
              <a:t>학생</a:t>
            </a:r>
            <a:r>
              <a:rPr lang="en-US" altLang="ko-KR" sz="6000" dirty="0"/>
              <a:t>)</a:t>
            </a:r>
            <a:endParaRPr lang="ko-KR" altLang="en-US" sz="5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64615" y="4509135"/>
            <a:ext cx="6461760" cy="360045"/>
          </a:xfrm>
        </p:spPr>
        <p:txBody>
          <a:bodyPr>
            <a:normAutofit/>
          </a:bodyPr>
          <a:lstStyle/>
          <a:p>
            <a:r>
              <a:rPr lang="ko-KR" altLang="en-US" sz="1600" dirty="0">
                <a:latin typeface="+mn-ea"/>
              </a:rPr>
              <a:t>학사지원과</a:t>
            </a:r>
          </a:p>
        </p:txBody>
      </p:sp>
    </p:spTree>
    <p:extLst>
      <p:ext uri="{BB962C8B-B14F-4D97-AF65-F5344CB8AC3E}">
        <p14:creationId xmlns:p14="http://schemas.microsoft.com/office/powerpoint/2010/main" val="3909265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" y="1628775"/>
            <a:ext cx="7707796" cy="4514996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출석인정신청서 작성하기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12180" y="234886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352347" y="2689032"/>
            <a:ext cx="860788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2834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90"/>
          <a:stretch/>
        </p:blipFill>
        <p:spPr>
          <a:xfrm>
            <a:off x="611505" y="2008390"/>
            <a:ext cx="7639050" cy="3407092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5652135" y="2999382"/>
            <a:ext cx="1800225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47"/>
          </a:xfrm>
        </p:spPr>
        <p:txBody>
          <a:bodyPr/>
          <a:lstStyle/>
          <a:p>
            <a:r>
              <a:rPr lang="en-US" altLang="ko-KR" dirty="0"/>
              <a:t>1)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출석인정신청서 작성하기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45317" y="268313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12139" y="3399492"/>
            <a:ext cx="7365061" cy="14696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88412" y="304131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④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6451862" y="4962308"/>
            <a:ext cx="1030316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951119" y="487653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⑤</a:t>
            </a:r>
          </a:p>
        </p:txBody>
      </p:sp>
    </p:spTree>
    <p:extLst>
      <p:ext uri="{BB962C8B-B14F-4D97-AF65-F5344CB8AC3E}">
        <p14:creationId xmlns:p14="http://schemas.microsoft.com/office/powerpoint/2010/main" val="2626693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14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87" y="2188236"/>
            <a:ext cx="8532495" cy="275875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871416" y="3967947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⑥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162382" y="4388049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918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611505" y="1268730"/>
            <a:ext cx="7705725" cy="4162425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491865" y="2207574"/>
            <a:ext cx="1080135" cy="12611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652986" y="14537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⑧</a:t>
            </a:r>
          </a:p>
        </p:txBody>
      </p:sp>
      <p:sp>
        <p:nvSpPr>
          <p:cNvPr id="11" name="사각형 설명선 10"/>
          <p:cNvSpPr/>
          <p:nvPr/>
        </p:nvSpPr>
        <p:spPr>
          <a:xfrm>
            <a:off x="5153729" y="2603915"/>
            <a:ext cx="2160270" cy="470740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4</a:t>
            </a:r>
            <a:r>
              <a:rPr lang="ko-KR" altLang="en-US" b="1" dirty="0">
                <a:solidFill>
                  <a:schemeClr val="tx1"/>
                </a:solidFill>
              </a:rPr>
              <a:t>가지 모두 첨부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11916" y="14330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⑦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712845" y="1873450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843379" y="1873688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721708" y="1437693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⑨</a:t>
            </a:r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</p:spTree>
    <p:extLst>
      <p:ext uri="{BB962C8B-B14F-4D97-AF65-F5344CB8AC3E}">
        <p14:creationId xmlns:p14="http://schemas.microsoft.com/office/powerpoint/2010/main" val="193585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21991" y="39780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⑩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462424" y="4388049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</p:spTree>
    <p:extLst>
      <p:ext uri="{BB962C8B-B14F-4D97-AF65-F5344CB8AC3E}">
        <p14:creationId xmlns:p14="http://schemas.microsoft.com/office/powerpoint/2010/main" val="711523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15</a:t>
            </a:fld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971550" y="1223894"/>
            <a:ext cx="2880360" cy="5508211"/>
            <a:chOff x="251460" y="-38363"/>
            <a:chExt cx="6120765" cy="8615529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460" y="-38363"/>
              <a:ext cx="6120765" cy="8615529"/>
            </a:xfrm>
            <a:prstGeom prst="rect">
              <a:avLst/>
            </a:prstGeom>
          </p:spPr>
        </p:pic>
        <p:sp>
          <p:nvSpPr>
            <p:cNvPr id="5" name="직사각형 4"/>
            <p:cNvSpPr/>
            <p:nvPr/>
          </p:nvSpPr>
          <p:spPr>
            <a:xfrm>
              <a:off x="2274322" y="1529327"/>
              <a:ext cx="1080135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4257877" y="1519565"/>
              <a:ext cx="690070" cy="3070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274322" y="2133215"/>
              <a:ext cx="1080135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268887" y="2133215"/>
              <a:ext cx="1383248" cy="515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559010" y="2732763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705132" y="2784871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619379" y="3073298"/>
              <a:ext cx="510758" cy="151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5" name="직사각형 14"/>
          <p:cNvSpPr/>
          <p:nvPr/>
        </p:nvSpPr>
        <p:spPr>
          <a:xfrm>
            <a:off x="1669393" y="6207089"/>
            <a:ext cx="1313333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1222702" y="593929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⑪</a:t>
            </a:r>
          </a:p>
        </p:txBody>
      </p:sp>
      <p:sp>
        <p:nvSpPr>
          <p:cNvPr id="20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</p:spTree>
    <p:extLst>
      <p:ext uri="{BB962C8B-B14F-4D97-AF65-F5344CB8AC3E}">
        <p14:creationId xmlns:p14="http://schemas.microsoft.com/office/powerpoint/2010/main" val="728679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32270" y="4109025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⑫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7128222" y="4364196"/>
            <a:ext cx="419554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</p:spTree>
    <p:extLst>
      <p:ext uri="{BB962C8B-B14F-4D97-AF65-F5344CB8AC3E}">
        <p14:creationId xmlns:p14="http://schemas.microsoft.com/office/powerpoint/2010/main" val="128872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611505" y="1268730"/>
            <a:ext cx="7705725" cy="4162425"/>
          </a:xfrm>
          <a:prstGeom prst="rect">
            <a:avLst/>
          </a:prstGeom>
        </p:spPr>
      </p:pic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3491865" y="3450603"/>
            <a:ext cx="1080135" cy="3941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652986" y="145370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⑭</a:t>
            </a:r>
          </a:p>
        </p:txBody>
      </p:sp>
      <p:sp>
        <p:nvSpPr>
          <p:cNvPr id="11" name="사각형 설명선 10"/>
          <p:cNvSpPr/>
          <p:nvPr/>
        </p:nvSpPr>
        <p:spPr>
          <a:xfrm>
            <a:off x="5142316" y="3171742"/>
            <a:ext cx="2310044" cy="470740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>
                <a:solidFill>
                  <a:schemeClr val="tx1"/>
                </a:solidFill>
              </a:rPr>
              <a:t>서명 후 스캔 본 첨부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20" y="3149887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⑬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4712845" y="1873450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5843379" y="1873688"/>
            <a:ext cx="1080135" cy="4326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0168" cy="634047"/>
          </a:xfrm>
        </p:spPr>
        <p:txBody>
          <a:bodyPr/>
          <a:lstStyle/>
          <a:p>
            <a:r>
              <a:rPr lang="en-US" altLang="ko-KR" dirty="0"/>
              <a:t>2)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 증빙 첨부하기</a:t>
            </a:r>
          </a:p>
        </p:txBody>
      </p:sp>
    </p:spTree>
    <p:extLst>
      <p:ext uri="{BB962C8B-B14F-4D97-AF65-F5344CB8AC3E}">
        <p14:creationId xmlns:p14="http://schemas.microsoft.com/office/powerpoint/2010/main" val="1286866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78" y="2171096"/>
            <a:ext cx="8532495" cy="2696268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3)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출석인정서</a:t>
            </a:r>
            <a:r>
              <a:rPr lang="ko-KR" altLang="en-US" dirty="0"/>
              <a:t> 제출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7822343" y="4358232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95"/>
          <a:stretch/>
        </p:blipFill>
        <p:spPr>
          <a:xfrm>
            <a:off x="905492" y="4048568"/>
            <a:ext cx="4825365" cy="2606532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684553" y="4587128"/>
            <a:ext cx="807311" cy="10618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 설명선 8"/>
          <p:cNvSpPr/>
          <p:nvPr/>
        </p:nvSpPr>
        <p:spPr>
          <a:xfrm>
            <a:off x="4211955" y="4158177"/>
            <a:ext cx="2387768" cy="926652"/>
          </a:xfrm>
          <a:prstGeom prst="wedgeRectCallout">
            <a:avLst>
              <a:gd name="adj1" fmla="val -76674"/>
              <a:gd name="adj2" fmla="val 4214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5</a:t>
            </a:r>
            <a:r>
              <a:rPr lang="ko-KR" altLang="en-US" b="1" dirty="0">
                <a:solidFill>
                  <a:schemeClr val="tx1"/>
                </a:solidFill>
              </a:rPr>
              <a:t>가지가 모두 첨부되어야 제출 가능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013" y="3940712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</a:p>
        </p:txBody>
      </p:sp>
    </p:spTree>
    <p:extLst>
      <p:ext uri="{BB962C8B-B14F-4D97-AF65-F5344CB8AC3E}">
        <p14:creationId xmlns:p14="http://schemas.microsoft.com/office/powerpoint/2010/main" val="32052151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3)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출석인정서</a:t>
            </a:r>
            <a:r>
              <a:rPr lang="ko-KR" altLang="en-US" dirty="0"/>
              <a:t> 제출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19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865"/>
            <a:ext cx="8172450" cy="2469787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822343" y="4358232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>
                <a:solidFill>
                  <a:srgbClr val="FF0000"/>
                </a:solidFill>
              </a:rPr>
              <a:t>소속대학 단과대학 </a:t>
            </a:r>
            <a:r>
              <a:rPr lang="ko-KR" altLang="en-US" b="1" spc="-100" dirty="0" err="1">
                <a:solidFill>
                  <a:srgbClr val="FF0000"/>
                </a:solidFill>
              </a:rPr>
              <a:t>교학과에서</a:t>
            </a:r>
            <a:r>
              <a:rPr lang="ko-KR" altLang="en-US" b="1" spc="-100" dirty="0">
                <a:solidFill>
                  <a:srgbClr val="FF0000"/>
                </a:solidFill>
              </a:rPr>
              <a:t> 승인하기 전까진 수정</a:t>
            </a:r>
            <a:r>
              <a:rPr lang="en-US" altLang="ko-KR" b="1" spc="-100" dirty="0">
                <a:solidFill>
                  <a:srgbClr val="FF0000"/>
                </a:solidFill>
              </a:rPr>
              <a:t>(</a:t>
            </a:r>
            <a:r>
              <a:rPr lang="ko-KR" altLang="en-US" b="1" spc="-100" dirty="0">
                <a:solidFill>
                  <a:srgbClr val="FF0000"/>
                </a:solidFill>
              </a:rPr>
              <a:t>회수</a:t>
            </a:r>
            <a:r>
              <a:rPr lang="en-US" altLang="ko-KR" b="1" spc="-100" dirty="0">
                <a:solidFill>
                  <a:srgbClr val="FF0000"/>
                </a:solidFill>
              </a:rPr>
              <a:t>)</a:t>
            </a:r>
            <a:r>
              <a:rPr lang="ko-KR" altLang="en-US" b="1" spc="-100" dirty="0">
                <a:solidFill>
                  <a:srgbClr val="FF0000"/>
                </a:solidFill>
              </a:rPr>
              <a:t>가능</a:t>
            </a:r>
            <a:endParaRPr lang="en-US" altLang="ko-KR" b="1" spc="-100" dirty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altLang="ko-KR" b="1" spc="-100" dirty="0">
                <a:solidFill>
                  <a:srgbClr val="FF0000"/>
                </a:solidFill>
              </a:rPr>
              <a:t>[</a:t>
            </a:r>
            <a:r>
              <a:rPr lang="ko-KR" altLang="en-US" b="1" spc="-100" dirty="0">
                <a:solidFill>
                  <a:srgbClr val="FF0000"/>
                </a:solidFill>
              </a:rPr>
              <a:t>단</a:t>
            </a:r>
            <a:r>
              <a:rPr lang="en-US" altLang="ko-KR" b="1" spc="-100" dirty="0">
                <a:solidFill>
                  <a:srgbClr val="FF0000"/>
                </a:solidFill>
              </a:rPr>
              <a:t>, </a:t>
            </a:r>
            <a:r>
              <a:rPr lang="ko-KR" altLang="en-US" b="1" spc="-100" dirty="0">
                <a:solidFill>
                  <a:srgbClr val="FF0000"/>
                </a:solidFill>
              </a:rPr>
              <a:t>단과대학 </a:t>
            </a:r>
            <a:r>
              <a:rPr lang="ko-KR" altLang="en-US" b="1" spc="-100" dirty="0" err="1">
                <a:solidFill>
                  <a:srgbClr val="FF0000"/>
                </a:solidFill>
              </a:rPr>
              <a:t>교학과</a:t>
            </a:r>
            <a:r>
              <a:rPr lang="ko-KR" altLang="en-US" b="1" spc="-100" dirty="0">
                <a:solidFill>
                  <a:srgbClr val="FF0000"/>
                </a:solidFill>
              </a:rPr>
              <a:t> 승인 이후에는 수정</a:t>
            </a:r>
            <a:r>
              <a:rPr lang="en-US" altLang="ko-KR" b="1" spc="-100" dirty="0">
                <a:solidFill>
                  <a:srgbClr val="FF0000"/>
                </a:solidFill>
              </a:rPr>
              <a:t>(</a:t>
            </a:r>
            <a:r>
              <a:rPr lang="ko-KR" altLang="en-US" b="1" spc="-100" dirty="0">
                <a:solidFill>
                  <a:srgbClr val="FF0000"/>
                </a:solidFill>
              </a:rPr>
              <a:t>회수</a:t>
            </a:r>
            <a:r>
              <a:rPr lang="en-US" altLang="ko-KR" b="1" spc="-100" dirty="0">
                <a:solidFill>
                  <a:srgbClr val="FF0000"/>
                </a:solidFill>
              </a:rPr>
              <a:t>)</a:t>
            </a:r>
            <a:r>
              <a:rPr lang="ko-KR" altLang="en-US" b="1" spc="-100" dirty="0">
                <a:solidFill>
                  <a:srgbClr val="FF0000"/>
                </a:solidFill>
              </a:rPr>
              <a:t> 불가</a:t>
            </a:r>
            <a:r>
              <a:rPr lang="en-US" altLang="ko-KR" b="1" spc="-100" dirty="0">
                <a:solidFill>
                  <a:srgbClr val="FF0000"/>
                </a:solidFill>
              </a:rPr>
              <a:t>]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035" b="42303"/>
          <a:stretch/>
        </p:blipFill>
        <p:spPr>
          <a:xfrm>
            <a:off x="258420" y="4929881"/>
            <a:ext cx="8358118" cy="968906"/>
          </a:xfrm>
          <a:prstGeom prst="rect">
            <a:avLst/>
          </a:prstGeom>
        </p:spPr>
      </p:pic>
      <p:sp>
        <p:nvSpPr>
          <p:cNvPr id="15" name="직사각형 14"/>
          <p:cNvSpPr/>
          <p:nvPr/>
        </p:nvSpPr>
        <p:spPr>
          <a:xfrm>
            <a:off x="7813945" y="5528200"/>
            <a:ext cx="710151" cy="36004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 설명선 16"/>
          <p:cNvSpPr/>
          <p:nvPr/>
        </p:nvSpPr>
        <p:spPr>
          <a:xfrm>
            <a:off x="5113020" y="4279119"/>
            <a:ext cx="2160270" cy="470740"/>
          </a:xfrm>
          <a:prstGeom prst="wedgeRectCallout">
            <a:avLst>
              <a:gd name="adj1" fmla="val 69634"/>
              <a:gd name="adj2" fmla="val 625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>
                <a:solidFill>
                  <a:schemeClr val="tx1"/>
                </a:solidFill>
              </a:rPr>
              <a:t>교학과</a:t>
            </a:r>
            <a:r>
              <a:rPr lang="ko-KR" altLang="en-US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승인전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0" name="사각형 설명선 19"/>
          <p:cNvSpPr/>
          <p:nvPr/>
        </p:nvSpPr>
        <p:spPr>
          <a:xfrm>
            <a:off x="5186959" y="5428047"/>
            <a:ext cx="2160270" cy="470740"/>
          </a:xfrm>
          <a:prstGeom prst="wedgeRectCallout">
            <a:avLst>
              <a:gd name="adj1" fmla="val 69634"/>
              <a:gd name="adj2" fmla="val 625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>
                <a:solidFill>
                  <a:schemeClr val="tx1"/>
                </a:solidFill>
              </a:rPr>
              <a:t>교학과</a:t>
            </a:r>
            <a:r>
              <a:rPr lang="ko-KR" altLang="en-US" b="1" dirty="0">
                <a:solidFill>
                  <a:schemeClr val="tx1"/>
                </a:solidFill>
              </a:rPr>
              <a:t> </a:t>
            </a:r>
            <a:r>
              <a:rPr lang="ko-KR" altLang="en-US" b="1" dirty="0" err="1">
                <a:solidFill>
                  <a:schemeClr val="tx1"/>
                </a:solidFill>
              </a:rPr>
              <a:t>승인후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76457" y="394758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621563" y="5078322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⑮</a:t>
            </a:r>
          </a:p>
        </p:txBody>
      </p:sp>
    </p:spTree>
    <p:extLst>
      <p:ext uri="{BB962C8B-B14F-4D97-AF65-F5344CB8AC3E}">
        <p14:creationId xmlns:p14="http://schemas.microsoft.com/office/powerpoint/2010/main" val="575332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7855" y="861795"/>
            <a:ext cx="1800225" cy="634047"/>
          </a:xfrm>
        </p:spPr>
        <p:txBody>
          <a:bodyPr/>
          <a:lstStyle/>
          <a:p>
            <a:r>
              <a:rPr lang="ko-KR" altLang="en-US" sz="4800" dirty="0"/>
              <a:t>목 차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2257425" y="548640"/>
            <a:ext cx="6275070" cy="57607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1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1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1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1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1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ko-KR" altLang="en-US" b="1" dirty="0" err="1"/>
              <a:t>조기취업자</a:t>
            </a:r>
            <a:r>
              <a:rPr lang="ko-KR" altLang="en-US" b="1" dirty="0"/>
              <a:t> 출결 관련 규정  </a:t>
            </a:r>
            <a:r>
              <a:rPr lang="ko-KR" altLang="en-US" b="1" dirty="0">
                <a:latin typeface="맑은 고딕"/>
              </a:rPr>
              <a:t>∙ ∙ ∙ ∙ ∙ ∙ ∙ ∙ ∙ </a:t>
            </a:r>
            <a:r>
              <a:rPr lang="en-US" altLang="ko-KR" b="1" dirty="0">
                <a:latin typeface="맑은 고딕"/>
              </a:rPr>
              <a:t>3</a:t>
            </a:r>
          </a:p>
          <a:p>
            <a:pPr marL="114300" indent="0">
              <a:lnSpc>
                <a:spcPct val="15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ko-KR" sz="1800" b="1" dirty="0"/>
              <a:t>   - </a:t>
            </a:r>
            <a:r>
              <a:rPr lang="ko-KR" altLang="en-US" sz="1800" b="1" dirty="0"/>
              <a:t>학칙시행규칙 제</a:t>
            </a:r>
            <a:r>
              <a:rPr lang="en-US" altLang="ko-KR" sz="1800" b="1" dirty="0"/>
              <a:t>9</a:t>
            </a:r>
            <a:r>
              <a:rPr lang="ko-KR" altLang="en-US" sz="1800" b="1" dirty="0"/>
              <a:t>조의</a:t>
            </a:r>
            <a:r>
              <a:rPr lang="en-US" altLang="ko-KR" sz="1800" b="1" dirty="0"/>
              <a:t>2(</a:t>
            </a: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</a:t>
            </a:r>
            <a:r>
              <a:rPr lang="ko-KR" altLang="en-US" sz="1800" b="1" dirty="0" err="1"/>
              <a:t>출석인정</a:t>
            </a:r>
            <a:r>
              <a:rPr lang="en-US" altLang="ko-KR" sz="1800" b="1" dirty="0"/>
              <a:t>)</a:t>
            </a:r>
          </a:p>
          <a:p>
            <a:pPr marL="114300" indent="0">
              <a:lnSpc>
                <a:spcPct val="150000"/>
              </a:lnSpc>
              <a:spcBef>
                <a:spcPts val="1200"/>
              </a:spcBef>
              <a:buFont typeface="Arial" pitchFamily="34" charset="0"/>
              <a:buNone/>
            </a:pPr>
            <a:r>
              <a:rPr lang="en-US" altLang="ko-KR" sz="1800" b="1" dirty="0"/>
              <a:t>   - </a:t>
            </a:r>
            <a:r>
              <a:rPr lang="ko-KR" altLang="en-US" sz="1800" b="1" dirty="0" err="1"/>
              <a:t>조기취업</a:t>
            </a:r>
            <a:r>
              <a:rPr lang="ko-KR" altLang="en-US" sz="1800" b="1" dirty="0"/>
              <a:t> </a:t>
            </a:r>
            <a:r>
              <a:rPr lang="ko-KR" altLang="en-US" sz="1800" b="1" dirty="0" err="1"/>
              <a:t>출석인정</a:t>
            </a:r>
            <a:r>
              <a:rPr lang="ko-KR" altLang="en-US" sz="1800" b="1" dirty="0"/>
              <a:t> 시행규칙</a:t>
            </a:r>
            <a:r>
              <a:rPr lang="en-US" altLang="ko-KR" sz="1800" b="1" dirty="0"/>
              <a:t> </a:t>
            </a:r>
            <a:endParaRPr lang="en-US" altLang="ko-KR" sz="1800" b="1" dirty="0">
              <a:latin typeface="맑은 고딕"/>
            </a:endParaRPr>
          </a:p>
          <a:p>
            <a:pPr marL="5715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 startAt="2"/>
            </a:pPr>
            <a:r>
              <a:rPr lang="ko-KR" altLang="en-US" b="1" dirty="0" err="1"/>
              <a:t>조기취업자</a:t>
            </a:r>
            <a:r>
              <a:rPr lang="ko-KR" altLang="en-US" b="1" dirty="0"/>
              <a:t> </a:t>
            </a:r>
            <a:r>
              <a:rPr lang="ko-KR" altLang="en-US" b="1" dirty="0" err="1"/>
              <a:t>출석인정</a:t>
            </a:r>
            <a:r>
              <a:rPr lang="ko-KR" altLang="en-US" b="1" dirty="0"/>
              <a:t> 처리 방법</a:t>
            </a:r>
            <a:r>
              <a:rPr lang="ko-KR" altLang="en-US" b="1" dirty="0">
                <a:latin typeface="맑은 고딕"/>
              </a:rPr>
              <a:t>∙ ∙ ∙ ∙ ∙ ∙ ∙ </a:t>
            </a:r>
            <a:r>
              <a:rPr lang="en-US" altLang="ko-KR" b="1" dirty="0">
                <a:latin typeface="맑은 고딕"/>
              </a:rPr>
              <a:t>8</a:t>
            </a:r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출석인정신청서 작성하기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출석인정신청서 출력하기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 err="1"/>
              <a:t>조기취업자</a:t>
            </a:r>
            <a:r>
              <a:rPr lang="ko-KR" altLang="en-US" sz="1800" b="1" dirty="0"/>
              <a:t> 출석인정신청서 제출하기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/>
              <a:t>과목별 </a:t>
            </a:r>
            <a:r>
              <a:rPr lang="ko-KR" altLang="en-US" sz="1800" b="1" dirty="0" err="1"/>
              <a:t>출결대체</a:t>
            </a:r>
            <a:r>
              <a:rPr lang="ko-KR" altLang="en-US" sz="1800" b="1" dirty="0"/>
              <a:t> 과제 확인하기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/>
              <a:t>과목별 </a:t>
            </a:r>
            <a:r>
              <a:rPr lang="ko-KR" altLang="en-US" sz="1800" b="1" dirty="0" err="1"/>
              <a:t>출결대체</a:t>
            </a:r>
            <a:r>
              <a:rPr lang="ko-KR" altLang="en-US" sz="1800" b="1" dirty="0"/>
              <a:t> 과제 제출하기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ko-KR" altLang="en-US" sz="1800" b="1" dirty="0"/>
              <a:t>출석인정처리 확인하기</a:t>
            </a:r>
            <a:endParaRPr lang="en-US" altLang="ko-KR" sz="1800" b="1" dirty="0"/>
          </a:p>
          <a:p>
            <a:pPr marL="457200" indent="-342900">
              <a:lnSpc>
                <a:spcPct val="160000"/>
              </a:lnSpc>
              <a:spcBef>
                <a:spcPts val="1200"/>
              </a:spcBef>
              <a:buFont typeface="+mj-lt"/>
              <a:buAutoNum type="arabicParenR"/>
            </a:pPr>
            <a:endParaRPr lang="en-US" altLang="ko-KR" sz="1800" b="1" dirty="0"/>
          </a:p>
        </p:txBody>
      </p:sp>
    </p:spTree>
    <p:extLst>
      <p:ext uri="{BB962C8B-B14F-4D97-AF65-F5344CB8AC3E}">
        <p14:creationId xmlns:p14="http://schemas.microsoft.com/office/powerpoint/2010/main" val="1648793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437693"/>
            <a:ext cx="8551655" cy="464208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20</a:t>
            </a:fld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 flipV="1">
            <a:off x="7810417" y="3580037"/>
            <a:ext cx="682403" cy="31233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8" name="직선 화살표 연결선 7"/>
          <p:cNvCxnSpPr/>
          <p:nvPr/>
        </p:nvCxnSpPr>
        <p:spPr>
          <a:xfrm flipH="1">
            <a:off x="2411730" y="3916864"/>
            <a:ext cx="5398688" cy="1312361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251459" y="5298854"/>
            <a:ext cx="8241361" cy="6767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282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21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132071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err="1">
                <a:solidFill>
                  <a:srgbClr val="FF0000"/>
                </a:solidFill>
              </a:rPr>
              <a:t>과제내용</a:t>
            </a:r>
            <a:r>
              <a:rPr lang="ko-KR" altLang="en-US" b="1" spc="-100" dirty="0">
                <a:solidFill>
                  <a:srgbClr val="FF0000"/>
                </a:solidFill>
              </a:rPr>
              <a:t> 상세보기</a:t>
            </a:r>
            <a:r>
              <a:rPr lang="en-US" altLang="ko-KR" b="1" spc="-100" dirty="0">
                <a:solidFill>
                  <a:srgbClr val="FF0000"/>
                </a:solidFill>
              </a:rPr>
              <a:t>: </a:t>
            </a:r>
            <a:r>
              <a:rPr lang="ko-KR" altLang="en-US" b="1" spc="-100" dirty="0">
                <a:solidFill>
                  <a:srgbClr val="FF0000"/>
                </a:solidFill>
              </a:rPr>
              <a:t>과제 첨부파일 등 확인 가능</a:t>
            </a:r>
            <a:endParaRPr lang="en-US" altLang="ko-KR" b="1" spc="-1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0785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3632490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  <a:effectLst>
            <a:outerShdw algn="ctr" rotWithShape="0">
              <a:srgbClr val="000000"/>
            </a:outerShdw>
            <a:reflection stA="45000" endPos="3000" dist="50800" dir="5400000" sy="-100000" algn="bl" rotWithShape="0"/>
          </a:effec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4)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확인하기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22</a:t>
            </a:fld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132071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 err="1">
                <a:solidFill>
                  <a:srgbClr val="FF0000"/>
                </a:solidFill>
              </a:rPr>
              <a:t>과제내용</a:t>
            </a:r>
            <a:r>
              <a:rPr lang="ko-KR" altLang="en-US" b="1" spc="-100" dirty="0">
                <a:solidFill>
                  <a:srgbClr val="FF0000"/>
                </a:solidFill>
              </a:rPr>
              <a:t> 상세보기</a:t>
            </a:r>
            <a:r>
              <a:rPr lang="en-US" altLang="ko-KR" b="1" spc="-100" dirty="0">
                <a:solidFill>
                  <a:srgbClr val="FF0000"/>
                </a:solidFill>
              </a:rPr>
              <a:t>: </a:t>
            </a:r>
            <a:r>
              <a:rPr lang="ko-KR" altLang="en-US" b="1" spc="-100" dirty="0">
                <a:solidFill>
                  <a:srgbClr val="FF0000"/>
                </a:solidFill>
              </a:rPr>
              <a:t>과제 첨부파일 등 확인 가능</a:t>
            </a:r>
            <a:endParaRPr lang="en-US" altLang="ko-KR" b="1" spc="-1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60785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②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545" y="2327081"/>
            <a:ext cx="5960745" cy="3055069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cxnSp>
        <p:nvCxnSpPr>
          <p:cNvPr id="13" name="직선 화살표 연결선 12"/>
          <p:cNvCxnSpPr/>
          <p:nvPr/>
        </p:nvCxnSpPr>
        <p:spPr>
          <a:xfrm flipH="1" flipV="1">
            <a:off x="7011156" y="5116433"/>
            <a:ext cx="391740" cy="945187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1080572" y="3834764"/>
            <a:ext cx="5842718" cy="103441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966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5)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제출하기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23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452359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201987" y="5720410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val="37927656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/>
              <a:t>5) </a:t>
            </a:r>
            <a:r>
              <a:rPr lang="ko-KR" altLang="en-US" dirty="0"/>
              <a:t>과목별 </a:t>
            </a:r>
            <a:r>
              <a:rPr lang="ko-KR" altLang="en-US" dirty="0" err="1"/>
              <a:t>출결대체</a:t>
            </a:r>
            <a:r>
              <a:rPr lang="ko-KR" altLang="en-US" dirty="0"/>
              <a:t> 과제 제출하기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24</a:t>
            </a:fld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131" y="1988820"/>
            <a:ext cx="8551655" cy="4642083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7452359" y="6120520"/>
            <a:ext cx="360046" cy="49050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402896" y="5710239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③</a:t>
            </a:r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50" dirty="0">
                <a:solidFill>
                  <a:srgbClr val="FF0000"/>
                </a:solidFill>
              </a:rPr>
              <a:t>과제 제출일 기준 </a:t>
            </a:r>
            <a:r>
              <a:rPr lang="ko-KR" altLang="en-US" b="1" spc="-150" dirty="0" err="1">
                <a:solidFill>
                  <a:srgbClr val="FF0000"/>
                </a:solidFill>
              </a:rPr>
              <a:t>재직상태</a:t>
            </a:r>
            <a:r>
              <a:rPr lang="ko-KR" altLang="en-US" b="1" spc="-150" dirty="0">
                <a:solidFill>
                  <a:srgbClr val="FF0000"/>
                </a:solidFill>
              </a:rPr>
              <a:t> 확인을 위한 재직증명서</a:t>
            </a:r>
            <a:r>
              <a:rPr lang="en-US" altLang="ko-KR" b="1" spc="-150" dirty="0">
                <a:solidFill>
                  <a:srgbClr val="FF0000"/>
                </a:solidFill>
              </a:rPr>
              <a:t>, </a:t>
            </a:r>
            <a:r>
              <a:rPr lang="ko-KR" altLang="en-US" b="1" spc="-150" dirty="0" err="1">
                <a:solidFill>
                  <a:srgbClr val="FF0000"/>
                </a:solidFill>
              </a:rPr>
              <a:t>출결대체</a:t>
            </a:r>
            <a:r>
              <a:rPr lang="ko-KR" altLang="en-US" b="1" spc="-150" dirty="0">
                <a:solidFill>
                  <a:srgbClr val="FF0000"/>
                </a:solidFill>
              </a:rPr>
              <a:t> 과제 제출</a:t>
            </a:r>
            <a:endParaRPr lang="en-US" altLang="ko-KR" b="1" spc="-150" dirty="0">
              <a:solidFill>
                <a:srgbClr val="FF000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07" y="1988820"/>
            <a:ext cx="7562850" cy="3629025"/>
          </a:xfrm>
          <a:prstGeom prst="rect">
            <a:avLst/>
          </a:prstGeom>
          <a:ln w="31750" cmpd="sng">
            <a:solidFill>
              <a:schemeClr val="tx1"/>
            </a:solidFill>
          </a:ln>
        </p:spPr>
      </p:pic>
      <p:cxnSp>
        <p:nvCxnSpPr>
          <p:cNvPr id="9" name="직선 화살표 연결선 8"/>
          <p:cNvCxnSpPr/>
          <p:nvPr/>
        </p:nvCxnSpPr>
        <p:spPr>
          <a:xfrm flipH="1" flipV="1">
            <a:off x="6732270" y="5651780"/>
            <a:ext cx="670626" cy="409841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사각형 설명선 12"/>
          <p:cNvSpPr/>
          <p:nvPr/>
        </p:nvSpPr>
        <p:spPr>
          <a:xfrm>
            <a:off x="2411730" y="3068955"/>
            <a:ext cx="3960496" cy="1440180"/>
          </a:xfrm>
          <a:prstGeom prst="wedgeRectCallout">
            <a:avLst>
              <a:gd name="adj1" fmla="val -63540"/>
              <a:gd name="adj2" fmla="val -64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</a:rPr>
              <a:t>2</a:t>
            </a:r>
            <a:r>
              <a:rPr lang="ko-KR" altLang="en-US" b="1" dirty="0">
                <a:solidFill>
                  <a:schemeClr val="tx1"/>
                </a:solidFill>
              </a:rPr>
              <a:t>가지 모두 제출</a:t>
            </a:r>
            <a:endParaRPr lang="en-US" altLang="ko-KR" b="1" dirty="0">
              <a:solidFill>
                <a:schemeClr val="tx1"/>
              </a:solidFill>
            </a:endParaRPr>
          </a:p>
          <a:p>
            <a:pPr algn="ctr"/>
            <a:endParaRPr lang="en-US" altLang="ko-KR" sz="1200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재직증명서</a:t>
            </a:r>
            <a:r>
              <a:rPr lang="en-US" altLang="ko-KR" b="1" dirty="0">
                <a:solidFill>
                  <a:schemeClr val="tx1"/>
                </a:solidFill>
              </a:rPr>
              <a:t>: </a:t>
            </a:r>
            <a:r>
              <a:rPr lang="ko-KR" altLang="en-US" sz="1600" b="1" dirty="0">
                <a:solidFill>
                  <a:schemeClr val="tx1"/>
                </a:solidFill>
              </a:rPr>
              <a:t>과제 제출일 기준</a:t>
            </a:r>
            <a:endParaRPr lang="en-US" altLang="ko-KR" sz="1600" b="1" dirty="0">
              <a:solidFill>
                <a:schemeClr val="tx1"/>
              </a:solidFill>
            </a:endParaRPr>
          </a:p>
          <a:p>
            <a:r>
              <a:rPr lang="ko-KR" altLang="en-US" b="1" dirty="0">
                <a:solidFill>
                  <a:schemeClr val="tx1"/>
                </a:solidFill>
              </a:rPr>
              <a:t>과제</a:t>
            </a:r>
            <a:r>
              <a:rPr lang="en-US" altLang="ko-KR" b="1" dirty="0">
                <a:solidFill>
                  <a:schemeClr val="tx1"/>
                </a:solidFill>
              </a:rPr>
              <a:t>: </a:t>
            </a:r>
            <a:r>
              <a:rPr lang="ko-KR" altLang="en-US" sz="1600" b="1" dirty="0">
                <a:solidFill>
                  <a:schemeClr val="tx1"/>
                </a:solidFill>
              </a:rPr>
              <a:t>해당 과제 </a:t>
            </a:r>
            <a:r>
              <a:rPr lang="ko-KR" altLang="en-US" sz="1600" b="1" dirty="0" err="1">
                <a:solidFill>
                  <a:schemeClr val="tx1"/>
                </a:solidFill>
              </a:rPr>
              <a:t>미제출</a:t>
            </a:r>
            <a:r>
              <a:rPr lang="ko-KR" altLang="en-US" sz="1600" b="1" dirty="0">
                <a:solidFill>
                  <a:schemeClr val="tx1"/>
                </a:solidFill>
              </a:rPr>
              <a:t> 시 </a:t>
            </a:r>
            <a:r>
              <a:rPr lang="ko-KR" altLang="en-US" sz="1600" b="1" dirty="0" err="1">
                <a:solidFill>
                  <a:schemeClr val="tx1"/>
                </a:solidFill>
              </a:rPr>
              <a:t>출석인정</a:t>
            </a:r>
            <a:r>
              <a:rPr lang="ko-KR" altLang="en-US" sz="1600" b="1" dirty="0">
                <a:solidFill>
                  <a:schemeClr val="tx1"/>
                </a:solidFill>
              </a:rPr>
              <a:t> 불가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691016" y="3429000"/>
            <a:ext cx="1080135" cy="80483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988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1460" y="548640"/>
            <a:ext cx="8281035" cy="288036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sz="2000" dirty="0"/>
              <a:t>6) </a:t>
            </a:r>
            <a:r>
              <a:rPr lang="ko-KR" altLang="en-US" sz="2000" dirty="0"/>
              <a:t>교수가 출석인정해줄 경우 출석인정요청 기간은 자동 </a:t>
            </a:r>
            <a:r>
              <a:rPr lang="ko-KR" altLang="en-US" sz="2000" dirty="0" err="1"/>
              <a:t>출석처리</a:t>
            </a:r>
            <a:r>
              <a:rPr lang="ko-KR" altLang="en-US" sz="2000" dirty="0"/>
              <a:t> 완료</a:t>
            </a:r>
            <a:br>
              <a:rPr lang="en-US" altLang="ko-KR" sz="2000" dirty="0"/>
            </a:br>
            <a:br>
              <a:rPr lang="en-US" altLang="ko-KR" sz="2000" dirty="0"/>
            </a:br>
            <a:r>
              <a:rPr lang="en-US" altLang="ko-KR" sz="2000" dirty="0"/>
              <a:t>7) </a:t>
            </a:r>
            <a:r>
              <a:rPr lang="ko-KR" altLang="en-US" sz="2000" dirty="0"/>
              <a:t>중도 퇴사의 경우 </a:t>
            </a:r>
            <a:r>
              <a:rPr lang="ko-KR" altLang="en-US" sz="2000" dirty="0" err="1"/>
              <a:t>중도퇴사</a:t>
            </a:r>
            <a:r>
              <a:rPr lang="ko-KR" altLang="en-US" sz="2000" dirty="0"/>
              <a:t> 즉시 수업에 출석하여야 하며</a:t>
            </a:r>
            <a:r>
              <a:rPr lang="en-US" altLang="ko-KR" sz="2000" dirty="0"/>
              <a:t>, </a:t>
            </a:r>
            <a:r>
              <a:rPr lang="ko-KR" altLang="en-US" sz="2000" dirty="0"/>
              <a:t>소속대학     </a:t>
            </a:r>
            <a:r>
              <a:rPr lang="ko-KR" altLang="en-US" sz="2000" dirty="0" err="1"/>
              <a:t>교학과에</a:t>
            </a:r>
            <a:r>
              <a:rPr lang="ko-KR" altLang="en-US" sz="2000" dirty="0"/>
              <a:t> 퇴사 증빙서류를 제출하여야 함</a:t>
            </a:r>
            <a:br>
              <a:rPr lang="en-US" altLang="ko-KR" sz="2000" dirty="0"/>
            </a:br>
            <a:br>
              <a:rPr lang="en-US" altLang="ko-KR" sz="2000" dirty="0"/>
            </a:br>
            <a:r>
              <a:rPr lang="en-US" altLang="ko-KR" sz="2000" dirty="0"/>
              <a:t>8) </a:t>
            </a:r>
            <a:r>
              <a:rPr lang="ko-KR" altLang="en-US" sz="2000" dirty="0"/>
              <a:t>일부 인터넷전용강의의 경우 </a:t>
            </a:r>
            <a:r>
              <a:rPr lang="ko-KR" altLang="en-US" sz="2000" dirty="0" err="1"/>
              <a:t>조기취업</a:t>
            </a:r>
            <a:r>
              <a:rPr lang="ko-KR" altLang="en-US" sz="2000" dirty="0"/>
              <a:t> </a:t>
            </a:r>
            <a:r>
              <a:rPr lang="ko-KR" altLang="en-US" sz="2000" dirty="0" err="1"/>
              <a:t>출석인정이</a:t>
            </a:r>
            <a:r>
              <a:rPr lang="ko-KR" altLang="en-US" sz="2000" dirty="0"/>
              <a:t> 불가할 수 있으니 </a:t>
            </a:r>
            <a:r>
              <a:rPr lang="ko-KR" altLang="en-US" sz="2000" dirty="0" err="1"/>
              <a:t>담당교수와</a:t>
            </a:r>
            <a:r>
              <a:rPr lang="ko-KR" altLang="en-US" sz="2000" dirty="0"/>
              <a:t> 반드시 상담 후 </a:t>
            </a:r>
            <a:r>
              <a:rPr lang="ko-KR" altLang="en-US" sz="2000" dirty="0" err="1"/>
              <a:t>진행바랍니다</a:t>
            </a:r>
            <a:r>
              <a:rPr lang="en-US" altLang="ko-KR" sz="2000" dirty="0"/>
              <a:t>.(</a:t>
            </a:r>
            <a:r>
              <a:rPr lang="ko-KR" altLang="en-US" sz="2000" dirty="0"/>
              <a:t>사유</a:t>
            </a:r>
            <a:r>
              <a:rPr lang="en-US" altLang="ko-KR" sz="2000" dirty="0"/>
              <a:t>: WAFFLE </a:t>
            </a:r>
            <a:r>
              <a:rPr lang="ko-KR" altLang="en-US" sz="2000" dirty="0"/>
              <a:t>컨텐츠 </a:t>
            </a:r>
            <a:r>
              <a:rPr lang="ko-KR" altLang="en-US" sz="2000" dirty="0" err="1"/>
              <a:t>게시기간에</a:t>
            </a:r>
            <a:r>
              <a:rPr lang="ko-KR" altLang="en-US" sz="2000" dirty="0"/>
              <a:t> 컨텐츠 시청 가능</a:t>
            </a:r>
            <a:r>
              <a:rPr lang="en-US" altLang="ko-KR" sz="2000" dirty="0"/>
              <a:t>)</a:t>
            </a:r>
            <a:r>
              <a:rPr lang="ko-KR" altLang="en-US" sz="2000" dirty="0"/>
              <a:t>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25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86989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en-US" altLang="ko-KR" sz="5400" dirty="0"/>
              <a:t>Thank you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51164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출결관련</a:t>
            </a:r>
            <a:r>
              <a:rPr lang="ko-KR" altLang="en-US" dirty="0"/>
              <a:t> 규정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/>
              <a:t>학칙시행규칙 제</a:t>
            </a:r>
            <a:r>
              <a:rPr lang="en-US" altLang="ko-KR" sz="2400" b="1" dirty="0"/>
              <a:t>9</a:t>
            </a:r>
            <a:r>
              <a:rPr lang="ko-KR" altLang="en-US" sz="2400" b="1" dirty="0"/>
              <a:t>조의</a:t>
            </a:r>
            <a:r>
              <a:rPr lang="en-US" altLang="ko-KR" sz="2400" b="1" dirty="0"/>
              <a:t>2(</a:t>
            </a:r>
            <a:r>
              <a:rPr lang="ko-KR" altLang="en-US" sz="2400" b="1" dirty="0" err="1"/>
              <a:t>조기취업자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출석인정</a:t>
            </a:r>
            <a:r>
              <a:rPr lang="en-US" altLang="ko-KR" sz="2400" b="1" dirty="0"/>
              <a:t>)</a:t>
            </a:r>
          </a:p>
          <a:p>
            <a:pPr marL="114300" indent="0">
              <a:buNone/>
            </a:pPr>
            <a:endParaRPr lang="en-US" altLang="ko-KR" sz="1050" dirty="0"/>
          </a:p>
          <a:p>
            <a:pPr marL="571500" indent="-457200">
              <a:buFont typeface="+mj-lt"/>
              <a:buAutoNum type="arabicParenR"/>
            </a:pPr>
            <a:r>
              <a:rPr lang="ko-KR" altLang="en-US" dirty="0" err="1"/>
              <a:t>최종학기</a:t>
            </a:r>
            <a:r>
              <a:rPr lang="ko-KR" altLang="en-US" dirty="0"/>
              <a:t> 중 조기취업학생은 취업 후 즉시 취업확인서류를 소속대학 </a:t>
            </a:r>
            <a:r>
              <a:rPr lang="ko-KR" altLang="en-US" dirty="0" err="1"/>
              <a:t>교학과에</a:t>
            </a:r>
            <a:r>
              <a:rPr lang="ko-KR" altLang="en-US" dirty="0"/>
              <a:t> 제출하여 소속대학</a:t>
            </a:r>
            <a:r>
              <a:rPr lang="en-US" altLang="ko-KR" dirty="0"/>
              <a:t>(</a:t>
            </a:r>
            <a:r>
              <a:rPr lang="ko-KR" altLang="en-US" dirty="0"/>
              <a:t>장</a:t>
            </a:r>
            <a:r>
              <a:rPr lang="en-US" altLang="ko-KR" dirty="0"/>
              <a:t>)</a:t>
            </a:r>
            <a:r>
              <a:rPr lang="ko-KR" altLang="en-US" dirty="0"/>
              <a:t>의 승인을 받은 후 </a:t>
            </a:r>
            <a:r>
              <a:rPr lang="ko-KR" altLang="en-US" b="1" u="sng" dirty="0"/>
              <a:t>수업 대체 보고서</a:t>
            </a:r>
            <a:r>
              <a:rPr lang="en-US" altLang="ko-KR" b="1" u="sng" dirty="0"/>
              <a:t>, </a:t>
            </a:r>
            <a:r>
              <a:rPr lang="ko-KR" altLang="en-US" b="1" u="sng" dirty="0"/>
              <a:t>과제물 등을 교과목 담당교수에게 제출하여 출석을 인정받을 수 있다</a:t>
            </a:r>
            <a:r>
              <a:rPr lang="en-US" altLang="ko-KR" b="1" u="sng" dirty="0"/>
              <a:t>. </a:t>
            </a:r>
            <a:r>
              <a:rPr lang="ko-KR" altLang="en-US" dirty="0"/>
              <a:t>단</a:t>
            </a:r>
            <a:r>
              <a:rPr lang="en-US" altLang="ko-KR" dirty="0"/>
              <a:t>, </a:t>
            </a:r>
            <a:r>
              <a:rPr lang="ko-KR" altLang="en-US" dirty="0" err="1"/>
              <a:t>해외취업자</a:t>
            </a:r>
            <a:r>
              <a:rPr lang="en-US" altLang="ko-KR" dirty="0"/>
              <a:t>, </a:t>
            </a:r>
            <a:r>
              <a:rPr lang="ko-KR" altLang="en-US" dirty="0"/>
              <a:t>창업자</a:t>
            </a:r>
            <a:r>
              <a:rPr lang="en-US" altLang="ko-KR" dirty="0"/>
              <a:t>, </a:t>
            </a:r>
            <a:r>
              <a:rPr lang="ko-KR" altLang="en-US" dirty="0"/>
              <a:t>취업 후 </a:t>
            </a:r>
            <a:r>
              <a:rPr lang="ko-KR" altLang="en-US" dirty="0" err="1"/>
              <a:t>연수자의</a:t>
            </a:r>
            <a:r>
              <a:rPr lang="ko-KR" altLang="en-US" dirty="0"/>
              <a:t> 경우 기타 증빙서류로 대체할 수 있다</a:t>
            </a:r>
            <a:r>
              <a:rPr lang="en-US" altLang="ko-KR" dirty="0"/>
              <a:t>.</a:t>
            </a:r>
          </a:p>
          <a:p>
            <a:pPr marL="571500" indent="-457200">
              <a:buFont typeface="+mj-lt"/>
              <a:buAutoNum type="arabicParenR"/>
            </a:pP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출석인정</a:t>
            </a:r>
            <a:r>
              <a:rPr lang="ko-KR" altLang="en-US" dirty="0"/>
              <a:t> 및 </a:t>
            </a:r>
            <a:r>
              <a:rPr lang="ko-KR" altLang="en-US" dirty="0" err="1"/>
              <a:t>성적평가에</a:t>
            </a:r>
            <a:r>
              <a:rPr lang="ko-KR" altLang="en-US" dirty="0"/>
              <a:t> 관한 세부사항은 시행규칙으로 따로 정한다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8329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출결관련</a:t>
            </a:r>
            <a:r>
              <a:rPr lang="ko-KR" altLang="en-US" dirty="0"/>
              <a:t> 규정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/>
              <a:t>조기취업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출석인정</a:t>
            </a:r>
            <a:r>
              <a:rPr lang="ko-KR" altLang="en-US" sz="2400" b="1" dirty="0"/>
              <a:t> 시행규칙</a:t>
            </a:r>
            <a:endParaRPr lang="en-US" altLang="ko-KR" sz="2400" b="1" dirty="0"/>
          </a:p>
          <a:p>
            <a:pPr marL="114300" indent="0">
              <a:buNone/>
            </a:pPr>
            <a:endParaRPr lang="en-US" altLang="ko-KR" sz="1050" dirty="0"/>
          </a:p>
          <a:p>
            <a:pPr marL="114300" indent="0">
              <a:buNone/>
            </a:pPr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조</a:t>
            </a:r>
            <a:r>
              <a:rPr lang="en-US" altLang="ko-KR" dirty="0"/>
              <a:t>(</a:t>
            </a:r>
            <a:r>
              <a:rPr lang="ko-KR" altLang="en-US" dirty="0"/>
              <a:t>목적</a:t>
            </a:r>
            <a:r>
              <a:rPr lang="en-US" altLang="ko-KR" dirty="0"/>
              <a:t>)</a:t>
            </a:r>
          </a:p>
          <a:p>
            <a:pPr marL="114300" indent="0">
              <a:buNone/>
            </a:pPr>
            <a:r>
              <a:rPr lang="ko-KR" altLang="ko-KR" dirty="0">
                <a:latin typeface="Arial" panose="020B0604020202020204" pitchFamily="34" charset="0"/>
              </a:rPr>
              <a:t>이 시행규칙은 본교 학칙시행규칙 제9조의2에 의한 </a:t>
            </a:r>
            <a:r>
              <a:rPr lang="ko-KR" altLang="ko-KR" dirty="0" err="1">
                <a:solidFill>
                  <a:srgbClr val="008000"/>
                </a:solidFill>
                <a:latin typeface="Arial" panose="020B0604020202020204" pitchFamily="34" charset="0"/>
              </a:rPr>
              <a:t>조기</a:t>
            </a:r>
            <a:r>
              <a:rPr lang="ko-KR" altLang="ko-KR" dirty="0" err="1">
                <a:latin typeface="Arial" panose="020B0604020202020204" pitchFamily="34" charset="0"/>
              </a:rPr>
              <a:t>취업자</a:t>
            </a:r>
            <a:r>
              <a:rPr lang="ko-KR" altLang="ko-KR" dirty="0">
                <a:latin typeface="Arial" panose="020B0604020202020204" pitchFamily="34" charset="0"/>
              </a:rPr>
              <a:t> </a:t>
            </a:r>
            <a:r>
              <a:rPr lang="ko-KR" altLang="ko-KR" dirty="0" err="1">
                <a:latin typeface="Arial" panose="020B0604020202020204" pitchFamily="34" charset="0"/>
              </a:rPr>
              <a:t>출석인정에</a:t>
            </a:r>
            <a:r>
              <a:rPr lang="ko-KR" altLang="ko-KR" dirty="0">
                <a:latin typeface="Arial" panose="020B0604020202020204" pitchFamily="34" charset="0"/>
              </a:rPr>
              <a:t> 관한 세부사항을 규정함을 목적으로 한다</a:t>
            </a:r>
            <a:r>
              <a:rPr lang="en-US" altLang="ko-KR" dirty="0">
                <a:latin typeface="Arial" panose="020B0604020202020204" pitchFamily="34" charset="0"/>
              </a:rPr>
              <a:t>.</a:t>
            </a:r>
          </a:p>
          <a:p>
            <a:pPr marL="114300" indent="0">
              <a:buNone/>
            </a:pPr>
            <a:endParaRPr lang="en-US" altLang="ko-KR" dirty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dirty="0">
                <a:latin typeface="Arial" panose="020B0604020202020204" pitchFamily="34" charset="0"/>
              </a:rPr>
              <a:t>제</a:t>
            </a:r>
            <a:r>
              <a:rPr lang="en-US" altLang="ko-KR" dirty="0">
                <a:latin typeface="Arial" panose="020B0604020202020204" pitchFamily="34" charset="0"/>
              </a:rPr>
              <a:t>2</a:t>
            </a:r>
            <a:r>
              <a:rPr lang="ko-KR" altLang="en-US" dirty="0">
                <a:latin typeface="Arial" panose="020B0604020202020204" pitchFamily="34" charset="0"/>
              </a:rPr>
              <a:t>조</a:t>
            </a:r>
            <a:r>
              <a:rPr lang="en-US" altLang="ko-KR" dirty="0">
                <a:latin typeface="Arial" panose="020B0604020202020204" pitchFamily="34" charset="0"/>
              </a:rPr>
              <a:t>(</a:t>
            </a:r>
            <a:r>
              <a:rPr lang="ko-KR" altLang="en-US" dirty="0">
                <a:latin typeface="Arial" panose="020B0604020202020204" pitchFamily="34" charset="0"/>
              </a:rPr>
              <a:t>적용대상</a:t>
            </a:r>
            <a:r>
              <a:rPr lang="en-US" altLang="ko-KR" dirty="0">
                <a:latin typeface="Arial" panose="020B0604020202020204" pitchFamily="34" charset="0"/>
              </a:rPr>
              <a:t>) </a:t>
            </a:r>
            <a:r>
              <a:rPr lang="ko-KR" altLang="en-US" dirty="0">
                <a:latin typeface="Arial" panose="020B0604020202020204" pitchFamily="34" charset="0"/>
              </a:rPr>
              <a:t>적용대상은 아래와 같으며 각 호에 모두 해당하는 자로 한다</a:t>
            </a:r>
            <a:r>
              <a:rPr lang="en-US" altLang="ko-KR" dirty="0">
                <a:latin typeface="Arial" panose="020B0604020202020204" pitchFamily="34" charset="0"/>
              </a:rPr>
              <a:t>.</a:t>
            </a:r>
          </a:p>
          <a:p>
            <a:pPr marL="114300" indent="0">
              <a:buNone/>
            </a:pPr>
            <a:r>
              <a:rPr lang="en-US" altLang="ko-KR" sz="2000" dirty="0">
                <a:latin typeface="Arial" panose="020B0604020202020204" pitchFamily="34" charset="0"/>
              </a:rPr>
              <a:t>  1. </a:t>
            </a:r>
            <a:r>
              <a:rPr lang="ko-KR" altLang="en-US" sz="2000" dirty="0"/>
              <a:t>졸업예정자</a:t>
            </a:r>
            <a:r>
              <a:rPr lang="en-US" altLang="ko-KR" sz="2000" dirty="0"/>
              <a:t>(</a:t>
            </a:r>
            <a:r>
              <a:rPr lang="ko-KR" altLang="en-US" sz="2000" dirty="0"/>
              <a:t>마지막 학기 등록자</a:t>
            </a:r>
            <a:r>
              <a:rPr lang="en-US" altLang="ko-KR" sz="2000" dirty="0"/>
              <a:t>)</a:t>
            </a:r>
            <a:r>
              <a:rPr lang="ko-KR" altLang="en-US" sz="2000" dirty="0"/>
              <a:t>로서 취업한 자</a:t>
            </a:r>
            <a:r>
              <a:rPr lang="en-US" altLang="ko-KR" sz="2000" dirty="0"/>
              <a:t>, </a:t>
            </a:r>
            <a:r>
              <a:rPr lang="ko-KR" altLang="en-US" sz="2000" dirty="0"/>
              <a:t>창업하여 </a:t>
            </a:r>
            <a:endParaRPr lang="en-US" altLang="ko-KR" sz="2000" dirty="0"/>
          </a:p>
          <a:p>
            <a:pPr marL="114300" indent="0">
              <a:buNone/>
            </a:pPr>
            <a:r>
              <a:rPr lang="en-US" altLang="ko-KR" sz="2000" dirty="0"/>
              <a:t>       </a:t>
            </a:r>
            <a:r>
              <a:rPr lang="ko-KR" altLang="en-US" sz="2000" dirty="0"/>
              <a:t>사업을 운영하고 </a:t>
            </a:r>
            <a:r>
              <a:rPr lang="ko-KR" altLang="en-US" sz="2000" dirty="0" err="1"/>
              <a:t>있는자</a:t>
            </a:r>
            <a:r>
              <a:rPr lang="ko-KR" altLang="en-US" sz="2000" dirty="0"/>
              <a:t> 또는 채용을 조건으로 연수 또는 수습</a:t>
            </a:r>
            <a:endParaRPr lang="en-US" altLang="ko-KR" sz="2000" dirty="0"/>
          </a:p>
          <a:p>
            <a:pPr marL="114300" indent="0">
              <a:buNone/>
            </a:pPr>
            <a:r>
              <a:rPr lang="en-US" altLang="ko-KR" sz="2000" dirty="0"/>
              <a:t>       </a:t>
            </a:r>
            <a:r>
              <a:rPr lang="ko-KR" altLang="en-US" sz="2000" dirty="0"/>
              <a:t>과정인 자를 포함함</a:t>
            </a:r>
            <a:endParaRPr lang="en-US" altLang="ko-KR" sz="2000" dirty="0"/>
          </a:p>
          <a:p>
            <a:pPr marL="114300" indent="0">
              <a:buNone/>
            </a:pPr>
            <a:r>
              <a:rPr lang="en-US" altLang="ko-KR" sz="2000" dirty="0">
                <a:latin typeface="Arial" panose="020B0604020202020204" pitchFamily="34" charset="0"/>
              </a:rPr>
              <a:t>  2. </a:t>
            </a:r>
            <a:r>
              <a:rPr lang="ko-KR" altLang="en-US" sz="2000" dirty="0" err="1"/>
              <a:t>당해학기</a:t>
            </a:r>
            <a:r>
              <a:rPr lang="en-US" altLang="ko-KR" sz="2000" dirty="0"/>
              <a:t>(</a:t>
            </a:r>
            <a:r>
              <a:rPr lang="ko-KR" altLang="en-US" sz="2000" dirty="0"/>
              <a:t>계절학기 포함</a:t>
            </a:r>
            <a:r>
              <a:rPr lang="en-US" altLang="ko-KR" sz="2000" dirty="0"/>
              <a:t>) </a:t>
            </a:r>
            <a:r>
              <a:rPr lang="ko-KR" altLang="en-US" sz="2000" dirty="0"/>
              <a:t>수강으로 졸업이 가능한 자</a:t>
            </a:r>
            <a:endParaRPr lang="en-US" altLang="ko-KR" sz="2000" dirty="0">
              <a:latin typeface="Arial" panose="020B0604020202020204" pitchFamily="34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935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출결관련</a:t>
            </a:r>
            <a:r>
              <a:rPr lang="ko-KR" altLang="en-US" dirty="0"/>
              <a:t> 규정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/>
              <a:t>조기취업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출석인정</a:t>
            </a:r>
            <a:r>
              <a:rPr lang="ko-KR" altLang="en-US" sz="2400" b="1" dirty="0"/>
              <a:t> 시행규칙</a:t>
            </a:r>
            <a:endParaRPr lang="en-US" altLang="ko-KR" sz="2400" b="1" dirty="0"/>
          </a:p>
          <a:p>
            <a:pPr marL="114300" indent="0">
              <a:buNone/>
            </a:pPr>
            <a:endParaRPr lang="en-US" altLang="ko-KR" sz="1050" dirty="0"/>
          </a:p>
          <a:p>
            <a:pPr marL="114300" indent="0">
              <a:buNone/>
            </a:pPr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조</a:t>
            </a:r>
            <a:r>
              <a:rPr lang="en-US" altLang="ko-KR" dirty="0"/>
              <a:t>(</a:t>
            </a:r>
            <a:r>
              <a:rPr lang="ko-KR" altLang="en-US" dirty="0"/>
              <a:t>제출서류</a:t>
            </a:r>
            <a:r>
              <a:rPr lang="en-US" altLang="ko-KR" dirty="0"/>
              <a:t>)</a:t>
            </a:r>
          </a:p>
          <a:p>
            <a:pPr marL="114300" indent="0">
              <a:buNone/>
            </a:pPr>
            <a:r>
              <a:rPr lang="ko-KR" altLang="en-US" sz="2000" dirty="0"/>
              <a:t>  ①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신청을 위한 제출서류는 다음과 같다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    1. </a:t>
            </a:r>
            <a:r>
              <a:rPr lang="ko-KR" altLang="en-US" sz="2000" dirty="0"/>
              <a:t>출석인정신청서</a:t>
            </a:r>
          </a:p>
          <a:p>
            <a:pPr marL="114300" indent="0">
              <a:buNone/>
            </a:pPr>
            <a:r>
              <a:rPr lang="en-US" altLang="ko-KR" sz="2000" dirty="0"/>
              <a:t>    2. </a:t>
            </a:r>
            <a:r>
              <a:rPr lang="ko-KR" altLang="en-US" sz="2000" dirty="0"/>
              <a:t>수강신청 확인서</a:t>
            </a:r>
            <a:r>
              <a:rPr lang="en-US" altLang="ko-KR" sz="2000" dirty="0"/>
              <a:t>(</a:t>
            </a:r>
            <a:r>
              <a:rPr lang="ko-KR" altLang="en-US" sz="2000" dirty="0"/>
              <a:t>웹정보서비스 출력</a:t>
            </a:r>
            <a:r>
              <a:rPr lang="en-US" altLang="ko-KR" sz="2000" dirty="0"/>
              <a:t>)</a:t>
            </a:r>
          </a:p>
          <a:p>
            <a:pPr marL="114300" indent="0">
              <a:buNone/>
            </a:pPr>
            <a:r>
              <a:rPr lang="en-US" altLang="ko-KR" sz="2000" dirty="0"/>
              <a:t>    3. </a:t>
            </a:r>
            <a:r>
              <a:rPr lang="ko-KR" altLang="en-US" sz="2000" dirty="0"/>
              <a:t>재직증명서</a:t>
            </a:r>
            <a:r>
              <a:rPr lang="en-US" altLang="ko-KR" sz="2000" dirty="0"/>
              <a:t>, 4</a:t>
            </a:r>
            <a:r>
              <a:rPr lang="ko-KR" altLang="en-US" sz="2000" dirty="0"/>
              <a:t>대보험납입증명서</a:t>
            </a:r>
          </a:p>
          <a:p>
            <a:pPr marL="114300" indent="0">
              <a:buNone/>
            </a:pPr>
            <a:r>
              <a:rPr lang="ko-KR" altLang="en-US" sz="2000" dirty="0"/>
              <a:t>  ② 학생은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증빙을 위해 학기말에 재직증명서를 제출</a:t>
            </a:r>
            <a:endParaRPr lang="en-US" altLang="ko-KR" sz="2000" dirty="0"/>
          </a:p>
          <a:p>
            <a:pPr marL="114300" indent="0">
              <a:buNone/>
            </a:pPr>
            <a:r>
              <a:rPr lang="en-US" altLang="ko-KR" sz="2000" dirty="0"/>
              <a:t>        </a:t>
            </a:r>
            <a:r>
              <a:rPr lang="ko-KR" altLang="en-US" sz="2000" dirty="0"/>
              <a:t>해야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  ③ </a:t>
            </a:r>
            <a:r>
              <a:rPr lang="ko-KR" altLang="en-US" sz="2000" dirty="0"/>
              <a:t>제출서류는 제출 당시 국내 취업자 및 창업자는 </a:t>
            </a:r>
            <a:r>
              <a:rPr lang="en-US" altLang="ko-KR" sz="2000" dirty="0"/>
              <a:t>10</a:t>
            </a:r>
            <a:r>
              <a:rPr lang="ko-KR" altLang="en-US" sz="2000" dirty="0"/>
              <a:t>일 이내</a:t>
            </a:r>
            <a:r>
              <a:rPr lang="en-US" altLang="ko-KR" sz="2000" dirty="0"/>
              <a:t>, </a:t>
            </a:r>
          </a:p>
          <a:p>
            <a:pPr marL="114300" indent="0">
              <a:buNone/>
            </a:pPr>
            <a:r>
              <a:rPr lang="en-US" altLang="ko-KR" sz="2000" dirty="0"/>
              <a:t>        </a:t>
            </a:r>
            <a:r>
              <a:rPr lang="ko-KR" altLang="en-US" sz="2000" dirty="0"/>
              <a:t>국외 취업자는 </a:t>
            </a:r>
            <a:r>
              <a:rPr lang="en-US" altLang="ko-KR" sz="2000" dirty="0"/>
              <a:t>20</a:t>
            </a:r>
            <a:r>
              <a:rPr lang="ko-KR" altLang="en-US" sz="2000" dirty="0"/>
              <a:t>일 이내에 발급된 것을 유효한 것으로 본다</a:t>
            </a:r>
            <a:r>
              <a:rPr lang="en-US" altLang="ko-KR" sz="2000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393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출결관련</a:t>
            </a:r>
            <a:r>
              <a:rPr lang="ko-KR" altLang="en-US" dirty="0"/>
              <a:t> 규정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sz="2600" b="1" dirty="0" err="1"/>
              <a:t>조기취업</a:t>
            </a:r>
            <a:r>
              <a:rPr lang="ko-KR" altLang="en-US" sz="2600" b="1" dirty="0"/>
              <a:t> </a:t>
            </a:r>
            <a:r>
              <a:rPr lang="ko-KR" altLang="en-US" sz="2600" b="1" dirty="0" err="1"/>
              <a:t>출석인정</a:t>
            </a:r>
            <a:r>
              <a:rPr lang="ko-KR" altLang="en-US" sz="2600" b="1" dirty="0"/>
              <a:t> 시행규칙</a:t>
            </a:r>
            <a:endParaRPr lang="en-US" altLang="ko-KR" sz="2600" b="1" dirty="0"/>
          </a:p>
          <a:p>
            <a:pPr marL="114300" indent="0">
              <a:buNone/>
            </a:pPr>
            <a:endParaRPr lang="en-US" altLang="ko-KR" sz="2400" dirty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sz="2400" dirty="0">
                <a:latin typeface="Arial" panose="020B0604020202020204" pitchFamily="34" charset="0"/>
              </a:rPr>
              <a:t>제</a:t>
            </a:r>
            <a:r>
              <a:rPr lang="en-US" altLang="ko-KR" sz="2400" dirty="0">
                <a:latin typeface="Arial" panose="020B0604020202020204" pitchFamily="34" charset="0"/>
              </a:rPr>
              <a:t>4</a:t>
            </a:r>
            <a:r>
              <a:rPr lang="ko-KR" altLang="en-US" sz="2400" dirty="0">
                <a:latin typeface="Arial" panose="020B0604020202020204" pitchFamily="34" charset="0"/>
              </a:rPr>
              <a:t>조</a:t>
            </a:r>
            <a:r>
              <a:rPr lang="en-US" altLang="ko-KR" sz="2400" dirty="0">
                <a:latin typeface="Arial" panose="020B0604020202020204" pitchFamily="34" charset="0"/>
              </a:rPr>
              <a:t>(</a:t>
            </a:r>
            <a:r>
              <a:rPr lang="ko-KR" altLang="en-US" sz="2400" dirty="0">
                <a:latin typeface="Arial" panose="020B0604020202020204" pitchFamily="34" charset="0"/>
              </a:rPr>
              <a:t>절차</a:t>
            </a:r>
            <a:r>
              <a:rPr lang="en-US" altLang="ko-KR" sz="2400" dirty="0">
                <a:latin typeface="Arial" panose="020B0604020202020204" pitchFamily="34" charset="0"/>
              </a:rPr>
              <a:t>)</a:t>
            </a:r>
          </a:p>
          <a:p>
            <a:pPr marL="114300" indent="0">
              <a:buNone/>
            </a:pPr>
            <a:r>
              <a:rPr lang="ko-KR" altLang="en-US" dirty="0"/>
              <a:t>① 학생은 </a:t>
            </a:r>
            <a:r>
              <a:rPr lang="ko-KR" altLang="en-US" dirty="0" err="1"/>
              <a:t>사유발생</a:t>
            </a:r>
            <a:r>
              <a:rPr lang="ko-KR" altLang="en-US" dirty="0"/>
              <a:t> 즉시 각 교과목 담당교수에게 취업 사실을 알린다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② </a:t>
            </a:r>
            <a:r>
              <a:rPr lang="ko-KR" altLang="en-US" dirty="0"/>
              <a:t>학생은 </a:t>
            </a:r>
            <a:r>
              <a:rPr lang="ko-KR" altLang="en-US" dirty="0" err="1"/>
              <a:t>출석인정</a:t>
            </a:r>
            <a:r>
              <a:rPr lang="ko-KR" altLang="en-US" dirty="0"/>
              <a:t> 신청을 위한 서류를 준비하여 </a:t>
            </a:r>
            <a:r>
              <a:rPr lang="ko-KR" altLang="en-US" dirty="0" err="1"/>
              <a:t>사유발생</a:t>
            </a:r>
            <a:r>
              <a:rPr lang="ko-KR" altLang="en-US" dirty="0"/>
              <a:t> 후 </a:t>
            </a:r>
            <a:r>
              <a:rPr lang="en-US" altLang="ko-KR" dirty="0"/>
              <a:t>10</a:t>
            </a:r>
            <a:r>
              <a:rPr lang="ko-KR" altLang="en-US" dirty="0"/>
              <a:t>일 이내에 소속대학 </a:t>
            </a:r>
            <a:r>
              <a:rPr lang="ko-KR" altLang="en-US" dirty="0" err="1"/>
              <a:t>교학과에</a:t>
            </a:r>
            <a:r>
              <a:rPr lang="ko-KR" altLang="en-US" dirty="0"/>
              <a:t> 제출한다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③ </a:t>
            </a:r>
            <a:r>
              <a:rPr lang="ko-KR" altLang="en-US" dirty="0"/>
              <a:t>교과목 담당교수는 신청서류를 확인 후 출석을 인정할 경우</a:t>
            </a:r>
            <a:r>
              <a:rPr lang="en-US" altLang="ko-KR" dirty="0"/>
              <a:t>, </a:t>
            </a:r>
            <a:r>
              <a:rPr lang="ko-KR" altLang="en-US" dirty="0" err="1"/>
              <a:t>성적평가를</a:t>
            </a:r>
            <a:r>
              <a:rPr lang="ko-KR" altLang="en-US" dirty="0"/>
              <a:t> 위한 준수사항</a:t>
            </a:r>
            <a:r>
              <a:rPr lang="en-US" altLang="ko-KR" dirty="0"/>
              <a:t>(</a:t>
            </a:r>
            <a:r>
              <a:rPr lang="ko-KR" altLang="en-US" dirty="0"/>
              <a:t>과제</a:t>
            </a:r>
            <a:r>
              <a:rPr lang="en-US" altLang="ko-KR" dirty="0"/>
              <a:t>, </a:t>
            </a:r>
            <a:r>
              <a:rPr lang="ko-KR" altLang="en-US" dirty="0"/>
              <a:t>시험</a:t>
            </a:r>
            <a:r>
              <a:rPr lang="en-US" altLang="ko-KR" dirty="0"/>
              <a:t>, </a:t>
            </a:r>
            <a:r>
              <a:rPr lang="ko-KR" altLang="en-US" dirty="0"/>
              <a:t>기타 등</a:t>
            </a:r>
            <a:r>
              <a:rPr lang="en-US" altLang="ko-KR" dirty="0"/>
              <a:t>)</a:t>
            </a:r>
            <a:r>
              <a:rPr lang="ko-KR" altLang="en-US" dirty="0"/>
              <a:t>을 학생에게 안내한다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④ </a:t>
            </a:r>
            <a:r>
              <a:rPr lang="ko-KR" altLang="en-US" dirty="0"/>
              <a:t>학생은 교과목 담당교수가 제시하는 과제 제출 및 시험 등에 참여하여야 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⑤ </a:t>
            </a:r>
            <a:r>
              <a:rPr lang="ko-KR" altLang="en-US" dirty="0"/>
              <a:t>학생은 학기말에 </a:t>
            </a:r>
            <a:r>
              <a:rPr lang="ko-KR" altLang="en-US" dirty="0" err="1"/>
              <a:t>출석인정</a:t>
            </a:r>
            <a:r>
              <a:rPr lang="ko-KR" altLang="en-US" dirty="0"/>
              <a:t> 증빙을 위한 서류를 제출한다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r>
              <a:rPr lang="en-US" altLang="ko-KR" dirty="0"/>
              <a:t>⑥ </a:t>
            </a:r>
            <a:r>
              <a:rPr lang="ko-KR" altLang="en-US" dirty="0"/>
              <a:t>교과목 담당교수는 </a:t>
            </a:r>
            <a:r>
              <a:rPr lang="ko-KR" altLang="en-US" dirty="0" err="1"/>
              <a:t>출석인정</a:t>
            </a:r>
            <a:r>
              <a:rPr lang="ko-KR" altLang="en-US" dirty="0"/>
              <a:t> 증빙자료 및 제 준수사항의 수행여부를 평가하여 출석을 인정한다</a:t>
            </a:r>
            <a:r>
              <a:rPr lang="en-US" altLang="ko-KR" dirty="0"/>
              <a:t>.</a:t>
            </a:r>
          </a:p>
          <a:p>
            <a:pPr marL="11430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97689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1. </a:t>
            </a:r>
            <a:r>
              <a:rPr lang="ko-KR" altLang="en-US" dirty="0" err="1"/>
              <a:t>조기취업자</a:t>
            </a:r>
            <a:r>
              <a:rPr lang="ko-KR" altLang="en-US" dirty="0"/>
              <a:t> </a:t>
            </a:r>
            <a:r>
              <a:rPr lang="ko-KR" altLang="en-US" dirty="0" err="1"/>
              <a:t>출결관련</a:t>
            </a:r>
            <a:r>
              <a:rPr lang="ko-KR" altLang="en-US" dirty="0"/>
              <a:t> 규정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400" b="1" dirty="0" err="1"/>
              <a:t>조기취업</a:t>
            </a:r>
            <a:r>
              <a:rPr lang="ko-KR" altLang="en-US" sz="2400" b="1" dirty="0"/>
              <a:t> </a:t>
            </a:r>
            <a:r>
              <a:rPr lang="ko-KR" altLang="en-US" sz="2400" b="1" dirty="0" err="1"/>
              <a:t>출석인정</a:t>
            </a:r>
            <a:r>
              <a:rPr lang="ko-KR" altLang="en-US" sz="2400" b="1" dirty="0"/>
              <a:t> 시행규칙</a:t>
            </a:r>
            <a:endParaRPr lang="en-US" altLang="ko-KR" sz="2400" b="1" dirty="0"/>
          </a:p>
          <a:p>
            <a:pPr marL="114300" indent="0">
              <a:buNone/>
            </a:pPr>
            <a:endParaRPr lang="en-US" altLang="ko-KR" sz="2400" dirty="0">
              <a:latin typeface="Arial" panose="020B0604020202020204" pitchFamily="34" charset="0"/>
            </a:endParaRPr>
          </a:p>
          <a:p>
            <a:pPr marL="114300" indent="0">
              <a:buNone/>
            </a:pPr>
            <a:r>
              <a:rPr lang="ko-KR" altLang="en-US" dirty="0">
                <a:latin typeface="Arial" panose="020B0604020202020204" pitchFamily="34" charset="0"/>
              </a:rPr>
              <a:t>제</a:t>
            </a:r>
            <a:r>
              <a:rPr lang="en-US" altLang="ko-KR" dirty="0">
                <a:latin typeface="Arial" panose="020B0604020202020204" pitchFamily="34" charset="0"/>
              </a:rPr>
              <a:t>5</a:t>
            </a:r>
            <a:r>
              <a:rPr lang="ko-KR" altLang="en-US" dirty="0">
                <a:latin typeface="Arial" panose="020B0604020202020204" pitchFamily="34" charset="0"/>
              </a:rPr>
              <a:t>조</a:t>
            </a:r>
            <a:r>
              <a:rPr lang="en-US" altLang="ko-KR" dirty="0">
                <a:latin typeface="Arial" panose="020B0604020202020204" pitchFamily="34" charset="0"/>
              </a:rPr>
              <a:t>(</a:t>
            </a:r>
            <a:r>
              <a:rPr lang="ko-KR" altLang="en-US" dirty="0" err="1">
                <a:latin typeface="Arial" panose="020B0604020202020204" pitchFamily="34" charset="0"/>
              </a:rPr>
              <a:t>출석인정</a:t>
            </a:r>
            <a:r>
              <a:rPr lang="en-US" altLang="ko-KR" dirty="0">
                <a:latin typeface="Arial" panose="020B0604020202020204" pitchFamily="34" charset="0"/>
              </a:rPr>
              <a:t>)</a:t>
            </a:r>
          </a:p>
          <a:p>
            <a:pPr marL="114300" indent="0">
              <a:buNone/>
            </a:pPr>
            <a:r>
              <a:rPr lang="ko-KR" altLang="en-US" sz="2000" dirty="0"/>
              <a:t>① </a:t>
            </a:r>
            <a:r>
              <a:rPr lang="ko-KR" altLang="en-US" sz="2000" dirty="0" err="1"/>
              <a:t>출석인정은</a:t>
            </a:r>
            <a:r>
              <a:rPr lang="ko-KR" altLang="en-US" sz="2000" dirty="0"/>
              <a:t> 소정의 절차에 따라 소속대학 학장 승인을 받아 교과목 담당교수에게 신청서를 제출하여 승인 받은 자를 대상으로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② </a:t>
            </a:r>
            <a:r>
              <a:rPr lang="ko-KR" altLang="en-US" sz="2000" dirty="0"/>
              <a:t>교과목 담당교수는 학생이 제출한 과제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레포트</a:t>
            </a:r>
            <a:r>
              <a:rPr lang="en-US" altLang="ko-KR" sz="2000" dirty="0"/>
              <a:t>, </a:t>
            </a:r>
            <a:r>
              <a:rPr lang="ko-KR" altLang="en-US" sz="2000" dirty="0"/>
              <a:t>시험 등 기타 </a:t>
            </a:r>
            <a:r>
              <a:rPr lang="ko-KR" altLang="en-US" sz="2000" dirty="0" err="1"/>
              <a:t>제반사항을</a:t>
            </a:r>
            <a:r>
              <a:rPr lang="ko-KR" altLang="en-US" sz="2000" dirty="0"/>
              <a:t> 평가하여 출석을 인정할 수 있다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③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신청을 하지 않았거나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증빙을 제출하지 아니한 자는 출석을 인정하지 아니한다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④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사유가 없어진 경우 즉시 교과목 담당교수에게 알려야 하며</a:t>
            </a:r>
            <a:r>
              <a:rPr lang="en-US" altLang="ko-KR" sz="2000" dirty="0"/>
              <a:t>, </a:t>
            </a:r>
            <a:r>
              <a:rPr lang="ko-KR" altLang="en-US" sz="2000" dirty="0"/>
              <a:t>이후로는 </a:t>
            </a:r>
            <a:r>
              <a:rPr lang="ko-KR" altLang="en-US" sz="2000" dirty="0" err="1"/>
              <a:t>출석인정</a:t>
            </a:r>
            <a:r>
              <a:rPr lang="ko-KR" altLang="en-US" sz="2000" dirty="0"/>
              <a:t> 대상이 아니며</a:t>
            </a:r>
            <a:r>
              <a:rPr lang="en-US" altLang="ko-KR" sz="2000" dirty="0"/>
              <a:t>, </a:t>
            </a:r>
            <a:r>
              <a:rPr lang="ko-KR" altLang="en-US" sz="2000" dirty="0"/>
              <a:t>수업에 출석해야 한다</a:t>
            </a:r>
            <a:r>
              <a:rPr lang="en-US" altLang="ko-KR" sz="2000" dirty="0"/>
              <a:t>.</a:t>
            </a:r>
          </a:p>
          <a:p>
            <a:pPr marL="114300" indent="0">
              <a:buNone/>
            </a:pPr>
            <a:r>
              <a:rPr lang="en-US" altLang="ko-KR" sz="2000" dirty="0"/>
              <a:t>⑤ </a:t>
            </a:r>
            <a:r>
              <a:rPr lang="ko-KR" altLang="en-US" sz="2000" dirty="0" err="1"/>
              <a:t>출석인정은</a:t>
            </a:r>
            <a:r>
              <a:rPr lang="ko-KR" altLang="en-US" sz="2000" dirty="0"/>
              <a:t> 재학 중 최대 </a:t>
            </a:r>
            <a:r>
              <a:rPr lang="en-US" altLang="ko-KR" sz="2000" dirty="0"/>
              <a:t>1</a:t>
            </a:r>
            <a:r>
              <a:rPr lang="ko-KR" altLang="en-US" sz="2000" dirty="0"/>
              <a:t>개 학기에 한한다</a:t>
            </a:r>
            <a:r>
              <a:rPr lang="en-US" altLang="ko-KR" sz="2000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839360" y="5648960"/>
            <a:ext cx="274320" cy="396240"/>
          </a:xfrm>
        </p:spPr>
        <p:txBody>
          <a:bodyPr/>
          <a:lstStyle/>
          <a:p>
            <a:fld id="{02140B09-F881-476D-9141-4E4CCE272C5D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88996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4787" y="1268731"/>
            <a:ext cx="8018633" cy="3128650"/>
          </a:xfrm>
        </p:spPr>
        <p:txBody>
          <a:bodyPr/>
          <a:lstStyle/>
          <a:p>
            <a:r>
              <a:rPr lang="en-US" altLang="ko-KR" sz="6000" dirty="0"/>
              <a:t>2. </a:t>
            </a:r>
            <a:r>
              <a:rPr lang="ko-KR" altLang="en-US" sz="6000" dirty="0" err="1"/>
              <a:t>조기취업자</a:t>
            </a:r>
            <a:r>
              <a:rPr lang="ko-KR" altLang="en-US" sz="6000" dirty="0"/>
              <a:t> </a:t>
            </a:r>
            <a:r>
              <a:rPr lang="ko-KR" altLang="en-US" sz="6000" dirty="0" err="1"/>
              <a:t>출석인정</a:t>
            </a:r>
            <a:r>
              <a:rPr lang="ko-KR" altLang="en-US" sz="6000" dirty="0"/>
              <a:t> 신청 방법</a:t>
            </a:r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861734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2348865"/>
            <a:ext cx="2715423" cy="216027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1) </a:t>
            </a:r>
            <a:r>
              <a:rPr lang="ko-KR" altLang="en-US" dirty="0" err="1"/>
              <a:t>조기취업자</a:t>
            </a:r>
            <a:r>
              <a:rPr lang="ko-KR" altLang="en-US" dirty="0"/>
              <a:t> 출석인정신청서 작성하기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0B09-F881-476D-9141-4E4CCE272C5D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1505" y="3662036"/>
            <a:ext cx="500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spc="-15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①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971549" y="3991800"/>
            <a:ext cx="1800225" cy="38762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457200" y="1268730"/>
            <a:ext cx="8435340" cy="5132070"/>
          </a:xfrm>
        </p:spPr>
        <p:txBody>
          <a:bodyPr/>
          <a:lstStyle/>
          <a:p>
            <a:pPr marL="114300" indent="0">
              <a:buNone/>
            </a:pPr>
            <a:r>
              <a:rPr lang="ko-KR" altLang="en-US" b="1" spc="-100" dirty="0"/>
              <a:t>웹정보서비스 로그인</a:t>
            </a:r>
            <a:r>
              <a:rPr lang="en-US" altLang="ko-KR" b="1" spc="-100" dirty="0"/>
              <a:t> </a:t>
            </a:r>
            <a:r>
              <a:rPr lang="ko-KR" altLang="en-US" b="1" spc="-100" dirty="0"/>
              <a:t>→ 전자출결관리 → </a:t>
            </a:r>
            <a:r>
              <a:rPr lang="ko-KR" altLang="en-US" b="1" spc="-100" dirty="0" err="1"/>
              <a:t>조기취업</a:t>
            </a:r>
            <a:r>
              <a:rPr lang="ko-KR" altLang="en-US" b="1" spc="-100" dirty="0"/>
              <a:t> 출석 인정 선택</a:t>
            </a:r>
            <a:endParaRPr lang="en-US" altLang="ko-KR" b="1" spc="-100" dirty="0"/>
          </a:p>
        </p:txBody>
      </p:sp>
    </p:spTree>
    <p:extLst>
      <p:ext uri="{BB962C8B-B14F-4D97-AF65-F5344CB8AC3E}">
        <p14:creationId xmlns:p14="http://schemas.microsoft.com/office/powerpoint/2010/main" val="821624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근접">
  <a:themeElements>
    <a:clrScheme name="근접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근접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31968</TotalTime>
  <Words>804</Words>
  <Application>Microsoft Office PowerPoint</Application>
  <PresentationFormat>화면 슬라이드 쇼(4:3)</PresentationFormat>
  <Paragraphs>138</Paragraphs>
  <Slides>26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나눔고딕 ExtraBold</vt:lpstr>
      <vt:lpstr>맑은 고딕</vt:lpstr>
      <vt:lpstr>Arial</vt:lpstr>
      <vt:lpstr>Calibri</vt:lpstr>
      <vt:lpstr>Cambria</vt:lpstr>
      <vt:lpstr>근접</vt:lpstr>
      <vt:lpstr>조기취업자 출석인정 프로그램 매뉴얼(학생)</vt:lpstr>
      <vt:lpstr>목 차</vt:lpstr>
      <vt:lpstr>1. 조기취업자 출결관련 규정</vt:lpstr>
      <vt:lpstr>1. 조기취업자 출결관련 규정</vt:lpstr>
      <vt:lpstr>1. 조기취업자 출결관련 규정</vt:lpstr>
      <vt:lpstr>1. 조기취업자 출결관련 규정</vt:lpstr>
      <vt:lpstr>1. 조기취업자 출결관련 규정</vt:lpstr>
      <vt:lpstr>2. 조기취업자 출석인정 신청 방법</vt:lpstr>
      <vt:lpstr>1) 조기취업자 출석인정신청서 작성하기</vt:lpstr>
      <vt:lpstr>1) 조기취업자 출석인정신청서 작성하기</vt:lpstr>
      <vt:lpstr>1) 조기취업자 출석인정신청서 작성하기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2) 조기취업자 출석인정신청 증빙 첨부하기</vt:lpstr>
      <vt:lpstr>3) 조기취업자 출석인정서 제출</vt:lpstr>
      <vt:lpstr>3) 조기취업자 출석인정서 제출</vt:lpstr>
      <vt:lpstr>4) 과목별 출결대체 과제 확인하기</vt:lpstr>
      <vt:lpstr>4) 과목별 출결대체 과제 확인하기</vt:lpstr>
      <vt:lpstr>4) 과목별 출결대체 과제 확인하기</vt:lpstr>
      <vt:lpstr>5) 과목별 출결대체 과제 제출하기</vt:lpstr>
      <vt:lpstr>5) 과목별 출결대체 과제 제출하기</vt:lpstr>
      <vt:lpstr>6) 교수가 출석인정해줄 경우 출석인정요청 기간은 자동 출석처리 완료  7) 중도 퇴사의 경우 중도퇴사 즉시 수업에 출석하여야 하며, 소속대학     교학과에 퇴사 증빙서류를 제출하여야 함  8) 일부 인터넷전용강의의 경우 조기취업 출석인정이 불가할 수 있으니 담당교수와 반드시 상담 후 진행바랍니다.(사유: WAFFLE 컨텐츠 게시기간에 컨텐츠 시청 가능)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학사지원과</cp:lastModifiedBy>
  <cp:revision>229</cp:revision>
  <cp:lastPrinted>2021-05-09T05:43:46Z</cp:lastPrinted>
  <dcterms:created xsi:type="dcterms:W3CDTF">2016-06-17T02:28:40Z</dcterms:created>
  <dcterms:modified xsi:type="dcterms:W3CDTF">2024-11-05T04:31:40Z</dcterms:modified>
</cp:coreProperties>
</file>